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SPI</c:v>
                </c:pt>
              </c:strCache>
            </c:strRef>
          </c:tx>
          <c:spPr>
            <a:solidFill>
              <a:srgbClr val="E09600"/>
            </a:solidFill>
            <a:ln w="31750" cap="flat">
              <a:solidFill>
                <a:srgbClr val="E096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1B2C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E09600"/>
              </a:solidFill>
              <a:ln w="9525" cap="flat">
                <a:solidFill>
                  <a:srgbClr val="E096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Feb-26</c:v>
                  </c:pt>
                  <c:pt idx="1">
                    <c:v>Mar-26</c:v>
                  </c:pt>
                  <c:pt idx="2">
                    <c:v>Apr-26</c:v>
                  </c:pt>
                  <c:pt idx="3">
                    <c:v>May-26</c:v>
                  </c:pt>
                  <c:pt idx="4">
                    <c:v>Jun-26</c:v>
                  </c:pt>
                  <c:pt idx="5">
                    <c:v>Jul-26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1.02</c:v>
                </c:pt>
                <c:pt idx="1">
                  <c:v>1</c:v>
                </c:pt>
                <c:pt idx="2">
                  <c:v>0.97</c:v>
                </c:pt>
                <c:pt idx="3">
                  <c:v>0.95</c:v>
                </c:pt>
                <c:pt idx="4">
                  <c:v>0.94</c:v>
                </c:pt>
                <c:pt idx="5">
                  <c:v>0.92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CPI</c:v>
                </c:pt>
              </c:strCache>
            </c:strRef>
          </c:tx>
          <c:spPr>
            <a:solidFill>
              <a:srgbClr val="2A4A6B"/>
            </a:solidFill>
            <a:ln w="31750" cap="flat">
              <a:solidFill>
                <a:srgbClr val="2A4A6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1B2C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2A4A6B"/>
              </a:solidFill>
              <a:ln w="9525" cap="flat">
                <a:solidFill>
                  <a:srgbClr val="2A4A6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Feb-26</c:v>
                  </c:pt>
                  <c:pt idx="1">
                    <c:v>Mar-26</c:v>
                  </c:pt>
                  <c:pt idx="2">
                    <c:v>Apr-26</c:v>
                  </c:pt>
                  <c:pt idx="3">
                    <c:v>May-26</c:v>
                  </c:pt>
                  <c:pt idx="4">
                    <c:v>Jun-26</c:v>
                  </c:pt>
                  <c:pt idx="5">
                    <c:v>Jul-26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1.05</c:v>
                </c:pt>
                <c:pt idx="1">
                  <c:v>1.02</c:v>
                </c:pt>
                <c:pt idx="2">
                  <c:v>0.99</c:v>
                </c:pt>
                <c:pt idx="3">
                  <c:v>0.97</c:v>
                </c:pt>
                <c:pt idx="4">
                  <c:v>0.95</c:v>
                </c:pt>
                <c:pt idx="5">
                  <c:v>0.95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E1B2C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B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.15"/>
          <c:min val="0.7"/>
        </c:scaling>
        <c:delete val="0"/>
        <c:axPos val="l"/>
        <c:majorGridlines>
          <c:spPr>
            <a:ln w="9525" cap="flat">
              <a:solidFill>
                <a:srgbClr val="C9D4D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B7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Exposure</c:v>
                </c:pt>
              </c:strCache>
            </c:strRef>
          </c:tx>
          <c:spPr>
            <a:solidFill>
              <a:srgbClr val="E548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E1B2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Schedule</c:v>
                  </c:pt>
                  <c:pt idx="1">
                    <c:v>Cost</c:v>
                  </c:pt>
                  <c:pt idx="2">
                    <c:v>Resource</c:v>
                  </c:pt>
                  <c:pt idx="3">
                    <c:v>Scope</c:v>
                  </c:pt>
                  <c:pt idx="4">
                    <c:v>External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</c:v>
                </c:pt>
                <c:pt idx="1">
                  <c:v>16</c:v>
                </c:pt>
                <c:pt idx="2">
                  <c:v>27</c:v>
                </c:pt>
                <c:pt idx="3">
                  <c:v>8</c:v>
                </c:pt>
                <c:pt idx="4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E1B2C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5B6B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Planned</c:v>
                </c:pt>
              </c:strCache>
            </c:strRef>
          </c:tx>
          <c:spPr>
            <a:solidFill>
              <a:srgbClr val="2A4A6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Feb-26</c:v>
                  </c:pt>
                  <c:pt idx="1">
                    <c:v>Mar-26</c:v>
                  </c:pt>
                  <c:pt idx="2">
                    <c:v>Apr-26</c:v>
                  </c:pt>
                  <c:pt idx="3">
                    <c:v>May-26</c:v>
                  </c:pt>
                  <c:pt idx="4">
                    <c:v>Jun-26</c:v>
                  </c:pt>
                  <c:pt idx="5">
                    <c:v>Jul-26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120</c:v>
                </c:pt>
                <c:pt idx="1">
                  <c:v>165</c:v>
                </c:pt>
                <c:pt idx="2">
                  <c:v>205</c:v>
                </c:pt>
                <c:pt idx="3">
                  <c:v>245</c:v>
                </c:pt>
                <c:pt idx="4">
                  <c:v>280</c:v>
                </c:pt>
                <c:pt idx="5">
                  <c:v>307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FFB0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Feb-26</c:v>
                  </c:pt>
                  <c:pt idx="1">
                    <c:v>Mar-26</c:v>
                  </c:pt>
                  <c:pt idx="2">
                    <c:v>Apr-26</c:v>
                  </c:pt>
                  <c:pt idx="3">
                    <c:v>May-26</c:v>
                  </c:pt>
                  <c:pt idx="4">
                    <c:v>Jun-26</c:v>
                  </c:pt>
                  <c:pt idx="5">
                    <c:v>Jul-26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110</c:v>
                </c:pt>
                <c:pt idx="1">
                  <c:v>158</c:v>
                </c:pt>
                <c:pt idx="2">
                  <c:v>195</c:v>
                </c:pt>
                <c:pt idx="3">
                  <c:v>230</c:v>
                </c:pt>
                <c:pt idx="4">
                  <c:v>265</c:v>
                </c:pt>
                <c:pt idx="5">
                  <c:v>296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B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C9D4D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B7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chart" Target="/ppt/charts/chart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B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ACMPRO  ·  FREE RESOURCE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 Metrics Dashboard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40080" y="233172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ready-to-present portfolio status deck — SPI, CPI, RAG health, budget burn and risk exposure — built from a companion Excel data file so you can swap in your own project numbers.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3703320"/>
            <a:ext cx="557784" cy="384048"/>
          </a:xfrm>
          <a:prstGeom prst="roundRect">
            <a:avLst>
              <a:gd name="adj" fmla="val 19048"/>
            </a:avLst>
          </a:prstGeom>
          <a:solidFill>
            <a:srgbClr val="16273D"/>
          </a:solidFill>
          <a:ln w="12700">
            <a:solidFill>
              <a:srgbClr val="3B557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703320"/>
            <a:ext cx="557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1344168" y="3703320"/>
            <a:ext cx="557784" cy="384048"/>
          </a:xfrm>
          <a:prstGeom prst="roundRect">
            <a:avLst>
              <a:gd name="adj" fmla="val 19048"/>
            </a:avLst>
          </a:prstGeom>
          <a:solidFill>
            <a:srgbClr val="16273D"/>
          </a:solidFill>
          <a:ln w="12700">
            <a:solidFill>
              <a:srgbClr val="3B557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44168" y="3703320"/>
            <a:ext cx="557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CPI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048256" y="3703320"/>
            <a:ext cx="1261872" cy="384048"/>
          </a:xfrm>
          <a:prstGeom prst="roundRect">
            <a:avLst>
              <a:gd name="adj" fmla="val 19048"/>
            </a:avLst>
          </a:prstGeom>
          <a:solidFill>
            <a:srgbClr val="16273D"/>
          </a:solidFill>
          <a:ln w="12700">
            <a:solidFill>
              <a:srgbClr val="3B557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048256" y="3703320"/>
            <a:ext cx="12618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COMPLETE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456432" y="3703320"/>
            <a:ext cx="1261872" cy="384048"/>
          </a:xfrm>
          <a:prstGeom prst="roundRect">
            <a:avLst>
              <a:gd name="adj" fmla="val 19048"/>
            </a:avLst>
          </a:prstGeom>
          <a:solidFill>
            <a:srgbClr val="16273D"/>
          </a:solidFill>
          <a:ln w="12700">
            <a:solidFill>
              <a:srgbClr val="3B557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56432" y="3703320"/>
            <a:ext cx="12618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 STATUS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864608" y="3703320"/>
            <a:ext cx="1362456" cy="384048"/>
          </a:xfrm>
          <a:prstGeom prst="roundRect">
            <a:avLst>
              <a:gd name="adj" fmla="val 19048"/>
            </a:avLst>
          </a:prstGeom>
          <a:solidFill>
            <a:srgbClr val="16273D"/>
          </a:solidFill>
          <a:ln w="12700">
            <a:solidFill>
              <a:srgbClr val="3B557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64608" y="3703320"/>
            <a:ext cx="13624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 BURN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373368" y="3703320"/>
            <a:ext cx="1563624" cy="384048"/>
          </a:xfrm>
          <a:prstGeom prst="roundRect">
            <a:avLst>
              <a:gd name="adj" fmla="val 19048"/>
            </a:avLst>
          </a:prstGeom>
          <a:solidFill>
            <a:srgbClr val="16273D"/>
          </a:solidFill>
          <a:ln w="12700">
            <a:solidFill>
              <a:srgbClr val="3B557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73368" y="3703320"/>
            <a:ext cx="1563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EXPOSURE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40080" y="4709160"/>
            <a:ext cx="10908792" cy="1417320"/>
          </a:xfrm>
          <a:prstGeom prst="roundRect">
            <a:avLst>
              <a:gd name="adj" fmla="val 5161"/>
            </a:avLst>
          </a:prstGeom>
          <a:solidFill>
            <a:srgbClr val="16273D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873752"/>
            <a:ext cx="21817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B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40080" y="5550408"/>
            <a:ext cx="21817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Tracked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2821838" y="4873752"/>
            <a:ext cx="21817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B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0.92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2821838" y="5550408"/>
            <a:ext cx="21817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Portfolio SPI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003597" y="4873752"/>
            <a:ext cx="21817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B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0.95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5003597" y="5550408"/>
            <a:ext cx="21817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Portfolio CPI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7185355" y="4873752"/>
            <a:ext cx="21817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B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61%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7185355" y="5550408"/>
            <a:ext cx="21817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Weighted % Complete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367114" y="4873752"/>
            <a:ext cx="218175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B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3G / 1A / 1R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9367114" y="5550408"/>
            <a:ext cx="21817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 Mix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3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ACMPro.in  ·  PM Metrics Dashboard  ·  Free Resource  ·  Illustrative sample data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2A4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—  Portfolio Status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1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portfolio stands today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412480" y="4572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Date: 21-Jul-2026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2087209" cy="1051560"/>
          </a:xfrm>
          <a:prstGeom prst="roundRect">
            <a:avLst>
              <a:gd name="adj" fmla="val 6087"/>
            </a:avLst>
          </a:prstGeom>
          <a:solidFill>
            <a:srgbClr val="EEF2F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636776"/>
            <a:ext cx="208720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A4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0.92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21792" y="2185416"/>
            <a:ext cx="194090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B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Portfolio SPI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800441" y="1508760"/>
            <a:ext cx="2087209" cy="1051560"/>
          </a:xfrm>
          <a:prstGeom prst="roundRect">
            <a:avLst>
              <a:gd name="adj" fmla="val 6087"/>
            </a:avLst>
          </a:prstGeom>
          <a:solidFill>
            <a:srgbClr val="EEF2F4"/>
          </a:solidFill>
          <a:ln/>
        </p:spPr>
      </p:sp>
      <p:sp>
        <p:nvSpPr>
          <p:cNvPr id="9" name="Text 7"/>
          <p:cNvSpPr/>
          <p:nvPr/>
        </p:nvSpPr>
        <p:spPr>
          <a:xfrm>
            <a:off x="2800441" y="1636776"/>
            <a:ext cx="208720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A4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0.95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873593" y="2185416"/>
            <a:ext cx="194090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B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Portfolio CPI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052243" y="1508760"/>
            <a:ext cx="2087209" cy="1051560"/>
          </a:xfrm>
          <a:prstGeom prst="roundRect">
            <a:avLst>
              <a:gd name="adj" fmla="val 6087"/>
            </a:avLst>
          </a:prstGeom>
          <a:solidFill>
            <a:srgbClr val="EEF2F4"/>
          </a:solidFill>
          <a:ln/>
        </p:spPr>
      </p:sp>
      <p:sp>
        <p:nvSpPr>
          <p:cNvPr id="12" name="Text 10"/>
          <p:cNvSpPr/>
          <p:nvPr/>
        </p:nvSpPr>
        <p:spPr>
          <a:xfrm>
            <a:off x="5052243" y="1636776"/>
            <a:ext cx="208720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A4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61%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5125395" y="2185416"/>
            <a:ext cx="194090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B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Complete (Weighted)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7304044" y="1508760"/>
            <a:ext cx="2087209" cy="1051560"/>
          </a:xfrm>
          <a:prstGeom prst="roundRect">
            <a:avLst>
              <a:gd name="adj" fmla="val 6087"/>
            </a:avLst>
          </a:prstGeom>
          <a:solidFill>
            <a:srgbClr val="EEF2F4"/>
          </a:solidFill>
          <a:ln/>
        </p:spPr>
      </p:sp>
      <p:sp>
        <p:nvSpPr>
          <p:cNvPr id="15" name="Text 13"/>
          <p:cNvSpPr/>
          <p:nvPr/>
        </p:nvSpPr>
        <p:spPr>
          <a:xfrm>
            <a:off x="7304044" y="1636776"/>
            <a:ext cx="208720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A4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64%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7377196" y="2185416"/>
            <a:ext cx="194090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B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Budget Utilization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9555846" y="1508760"/>
            <a:ext cx="2087209" cy="1051560"/>
          </a:xfrm>
          <a:prstGeom prst="roundRect">
            <a:avLst>
              <a:gd name="adj" fmla="val 6087"/>
            </a:avLst>
          </a:prstGeom>
          <a:solidFill>
            <a:srgbClr val="EEF2F4"/>
          </a:solidFill>
          <a:ln/>
        </p:spPr>
      </p:sp>
      <p:sp>
        <p:nvSpPr>
          <p:cNvPr id="18" name="Text 16"/>
          <p:cNvSpPr/>
          <p:nvPr/>
        </p:nvSpPr>
        <p:spPr>
          <a:xfrm>
            <a:off x="9555846" y="1636776"/>
            <a:ext cx="208720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096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9628998" y="2185416"/>
            <a:ext cx="194090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5B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Risk Exposure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48640" y="28346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Project-Level Detail</a:t>
            </a:r>
            <a:endParaRPr lang="en-US" sz="1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218688"/>
          <a:ext cx="11094415" cy="2331720"/>
        </p:xfrm>
        <a:graphic>
          <a:graphicData uri="http://schemas.openxmlformats.org/drawingml/2006/table">
            <a:tbl>
              <a:tblPr/>
              <a:tblGrid>
                <a:gridCol w="1874520"/>
                <a:gridCol w="868680"/>
                <a:gridCol w="685800"/>
                <a:gridCol w="685800"/>
                <a:gridCol w="1005840"/>
                <a:gridCol w="1005840"/>
                <a:gridCol w="4233672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Project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RAG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Complete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Budget Util.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Milestone Status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Project Helix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2EC27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Green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B6B7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Track — UAT Sign-off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Project Beacon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B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Amber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B6B7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 Risk — Data Migration Complete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Project Summit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2EC27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Green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B6B7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Track — Pilot Launch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Project Orbit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E5484D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B6B7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 — Vendor Integration Go-Live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Project Anchor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2EC27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Green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0E1B2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B6B7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Track — Phase 2 Rollout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 19"/>
          <p:cNvSpPr/>
          <p:nvPr/>
        </p:nvSpPr>
        <p:spPr>
          <a:xfrm>
            <a:off x="548640" y="626364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 rule: Green when SPI and CPI are both ≥ 0.95, Red when either drops below 0.85, otherwise Amber.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ACMPro.in  ·  PM Metrics Dashboard  ·  Free Resource  ·  Illustrative sample data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2A4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—  Trends &amp; Risk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E1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Six-month trend, budget burn and where the risk sits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Portfolio SPI &amp; CPI — 6-Month Trend</a:t>
            </a:r>
            <a:endParaRPr lang="en-US" sz="125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5669280" cy="228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4251960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Exposure by Category</a:t>
            </a:r>
            <a:endParaRPr lang="en-US" sz="1250" dirty="0"/>
          </a:p>
        </p:txBody>
      </p:sp>
      <p:graphicFrame>
        <p:nvGraphicFramePr>
          <p:cNvPr id="7" name="Chart 1" descr=""/>
          <p:cNvGraphicFramePr/>
          <p:nvPr/>
        </p:nvGraphicFramePr>
        <p:xfrm>
          <a:off x="548640" y="4572000"/>
          <a:ext cx="5669280" cy="1600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 4"/>
          <p:cNvSpPr/>
          <p:nvPr/>
        </p:nvSpPr>
        <p:spPr>
          <a:xfrm>
            <a:off x="6492240" y="150876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1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Cumulative Budget Burn (₹ Lakh)</a:t>
            </a:r>
            <a:endParaRPr lang="en-US" sz="1250" dirty="0"/>
          </a:p>
        </p:txBody>
      </p:sp>
      <p:graphicFrame>
        <p:nvGraphicFramePr>
          <p:cNvPr id="9" name="Chart 2" descr=""/>
          <p:cNvGraphicFramePr/>
          <p:nvPr/>
        </p:nvGraphicFramePr>
        <p:xfrm>
          <a:off x="6492240" y="1828800"/>
          <a:ext cx="512064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6473952"/>
            <a:ext cx="11277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ACMPro.in  ·  PM Metrics Dashboard  ·  Free Resource  ·  Illustrative sample data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1B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FFB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—  How To Use This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things to look at, in order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20824"/>
            <a:ext cx="502920" cy="502920"/>
          </a:xfrm>
          <a:prstGeom prst="ellipse">
            <a:avLst/>
          </a:prstGeom>
          <a:solidFill>
            <a:srgbClr val="FFB000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2020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RAG first, numbers second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2350008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project only earns Red when SPI or CPI drops below 0.85. Everything above that line is a conversation to have in the steering committee — not a crisis to escalate.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3438144"/>
            <a:ext cx="502920" cy="502920"/>
          </a:xfrm>
          <a:prstGeom prst="ellipse">
            <a:avLst/>
          </a:prstGeom>
          <a:solidFill>
            <a:srgbClr val="FFB000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4381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371600" y="33832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the trend line, not the snapshot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71600" y="3767328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portfolio can look “green” on report date and still be sliding underneath. The 6-month SPI/CPI trend catches drift a single-date view can't.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4855464"/>
            <a:ext cx="502920" cy="502920"/>
          </a:xfrm>
          <a:prstGeom prst="ellipse">
            <a:avLst/>
          </a:prstGeom>
          <a:solidFill>
            <a:srgbClr val="FFB000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48554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480060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exposure is a ranking, not a forecast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71600" y="5184648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Probability × Impact tells you where governance attention should go next — it isn't a prediction of what will actually happen.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5989320"/>
            <a:ext cx="10908792" cy="566928"/>
          </a:xfrm>
          <a:prstGeom prst="roundRect">
            <a:avLst>
              <a:gd name="adj" fmla="val 12903"/>
            </a:avLst>
          </a:prstGeom>
          <a:solidFill>
            <a:srgbClr val="16273D"/>
          </a:solidFill>
          <a:ln w="12700">
            <a:solidFill>
              <a:srgbClr val="3B557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989320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9D4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the working version? The companion Excel workbook behind this deck — and the full paid dashboard with live Power BI formulas — are on acmpro.in.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2026-07-21T09:44:55Z</dcterms:created>
  <dcterms:modified xsi:type="dcterms:W3CDTF">2026-07-21T09:44:55Z</dcterms:modified>
</cp:coreProperties>
</file>